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5" r:id="rId4"/>
    <p:sldId id="269" r:id="rId5"/>
    <p:sldId id="272" r:id="rId6"/>
    <p:sldId id="266" r:id="rId7"/>
    <p:sldId id="267" r:id="rId8"/>
    <p:sldId id="268" r:id="rId9"/>
    <p:sldId id="273" r:id="rId10"/>
    <p:sldId id="270" r:id="rId11"/>
    <p:sldId id="271" r:id="rId12"/>
    <p:sldId id="257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78"/>
    <p:restoredTop sz="94687"/>
  </p:normalViewPr>
  <p:slideViewPr>
    <p:cSldViewPr snapToGrid="0">
      <p:cViewPr varScale="1">
        <p:scale>
          <a:sx n="102" d="100"/>
          <a:sy n="102" d="100"/>
        </p:scale>
        <p:origin x="2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8.png>
</file>

<file path=ppt/media/image2.png>
</file>

<file path=ppt/media/image20.jpg>
</file>

<file path=ppt/media/image21.jpeg>
</file>

<file path=ppt/media/image22.png>
</file>

<file path=ppt/media/image3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83AA68-F761-ED4E-B6F2-3DDD9B95193A}" type="datetimeFigureOut">
              <a:rPr lang="en-US" smtClean="0"/>
              <a:t>12/4/22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C131E-6A5F-7C4D-B446-5120FAFA462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956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C131E-6A5F-7C4D-B446-5120FAFA46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147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C131E-6A5F-7C4D-B446-5120FAFA46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96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C131E-6A5F-7C4D-B446-5120FAFA462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399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D44E2C-C50E-B202-A0CD-6FB703CD4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DF3CD6-1142-3C8E-6CB4-E83DA25F7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2FADCD-51F3-FE0E-0B4C-83F6FF2F5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221A0-A851-4643-973A-34E54DAEC401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A070BD-61D2-009B-D0D5-FB5931D73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B1CBAC-0D6F-1973-D4E3-49F7011A9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03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BFA59-E2B8-CE69-FE29-85F218466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C010D96-5A06-59C6-501E-0C6AC9F52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23B2C0-D3E6-4AF7-F194-EBD075010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A20BB-9304-0843-85F0-CB9D865C22EF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F3C7DC-FB7C-1B59-8148-9C252F64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F18EB-3DA5-45F8-6B37-8D88BFFC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96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147FC9-4ABD-86F4-1CD6-7AF27ADA8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F54595D-63F9-CC5D-8242-260EBFD99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4D75D2-21A7-C93D-705D-79BDCB144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4E146-EE9B-B249-BBA0-524EEB6F6D59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A8F429-0574-4933-C897-BA0A6A27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AB0F98-B82A-83D4-FA09-FC37B7F9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175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0E2361-495B-3C22-0A6B-3DBFF43A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098191-3ADD-0448-255E-DFE20452D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3B53D0-189D-887D-1552-46386DE5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88700-74CE-9E4C-9782-8F119B14C37E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A26044-452B-7C84-44F8-249A430C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0109DA-9EBF-FDD6-8D81-0FBD03541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443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740BE5-D256-F234-165F-DDD258303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615DD4-CEAC-9311-E648-15338655E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BA21DC-B5DC-1D47-4607-94B496B75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9BFDF-BFE8-4B4E-9BF3-646A34B77609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87DDCE-C9EC-99C1-1D7D-57E74A76C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F3E8F9-FCEF-95FA-BFDA-C53C2E79D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801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A840E-F4D9-914D-DE72-10ED975DA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A07AF-651E-E91E-7260-2C9BAAE1E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2C0664A-4F49-2D6E-EBC9-681093E01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4BEBEE-C680-3DD5-C94F-858C116F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28921-2E07-F340-9007-3503DFE786F6}" type="datetime1">
              <a:rPr lang="de-DE" smtClean="0"/>
              <a:t>04.12.22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E24443-8A04-7446-770F-B3A1AEF5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A44614-C7D6-85E7-D004-C0E21646B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65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805A7C-1C19-A9CD-55A8-177E8171F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E0720E-2755-CC40-F3BC-5B6D10F47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7BCDF5-E34A-A6F9-6C71-4B9F0E183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90BB45-D56E-DF21-048E-83E3EE865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6938D6-F32C-4887-42C6-A3CA19328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6213D26-D605-8F34-ACFA-DAED6FB3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E8577-6C51-E541-8912-C539B7A2E277}" type="datetime1">
              <a:rPr lang="de-DE" smtClean="0"/>
              <a:t>04.12.22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922B4A-DF31-817B-2C60-E257A90B8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1951780-E5F1-DF5B-3368-EF03C50D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1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B39A9-4C0F-CC0C-5A18-CCCB3D98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F0EF061-3838-13CA-780B-96097097D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572DC-7BCC-CA47-81FE-FCC94A3A0805}" type="datetime1">
              <a:rPr lang="de-DE" smtClean="0"/>
              <a:t>04.12.22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ACBD2-51DD-4800-D9BC-618F43D74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193DD26-D6B2-896D-2BDE-E3824211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96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03B509B-1886-FA6C-17E5-412D7291F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A3576-52B2-F64F-9351-D8B0DA525512}" type="datetime1">
              <a:rPr lang="de-DE" smtClean="0"/>
              <a:t>04.12.22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DC58B38-4F80-056A-9453-B3DDD59A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1FD3CC-19E3-DCBA-04AE-0B22AB40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56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A1707-BDE1-139D-7A08-591B39694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4F2638-FCA4-0F1B-7729-235F675D6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7FC733-9285-A75F-7BB2-0E65B5DCE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850DB5E-53AC-0BA4-5726-49E2F65D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B9BF2-AB1E-D047-B471-F9B06CA8A9FE}" type="datetime1">
              <a:rPr lang="de-DE" smtClean="0"/>
              <a:t>04.12.22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3AD597-36E3-1D22-F073-9575A905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EA0D62-D5EA-9094-A4D3-EE2ADE8B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746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2D0620-38FA-1C09-FFAA-88F8459C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59279D3-2D01-8381-F513-C21752B61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43D786-7504-156A-7A86-135F059E9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CEB45E-E867-684E-B232-AA19DDB23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66944-EB61-E046-B0C0-126A34EEA788}" type="datetime1">
              <a:rPr lang="de-DE" smtClean="0"/>
              <a:t>04.12.22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77E05F-992A-8531-8472-DDE7C13A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20172A-36CF-AE1B-9B49-144F8A53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355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BEDBCBA-6E03-B2FA-53DE-08F50190F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45D7AA-53C4-8236-B3AA-85C53867F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82FD0B-71FE-8CC8-392B-D75411D6D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27464-5EE4-B443-AAD2-40C3349F53C9}" type="datetime1">
              <a:rPr lang="de-DE" smtClean="0"/>
              <a:t>04.12.22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C0DB27-A26B-93EA-51DE-7147F870D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4F49A5-BBAE-6311-4490-4235C32B3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304E6-5469-594D-85BC-E468E92D2243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21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0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9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7.emf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emf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emf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emf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BBF7C6-E70A-4333-7CA1-AB6496888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3" y="318052"/>
            <a:ext cx="4583007" cy="4355021"/>
          </a:xfrm>
        </p:spPr>
        <p:txBody>
          <a:bodyPr anchor="b">
            <a:normAutofit/>
          </a:bodyPr>
          <a:lstStyle/>
          <a:p>
            <a:pPr marL="35488" marR="35488" algn="l" defTabSz="863399">
              <a:buClr>
                <a:srgbClr val="719F33"/>
              </a:buClr>
              <a:buFont typeface="Akkurat-Bold"/>
              <a:defRPr sz="1800">
                <a:uFillTx/>
              </a:defRPr>
            </a:pP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Ideas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to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measure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prompt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component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of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the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atmospheric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muon</a:t>
            </a:r>
            <a: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200" b="1" dirty="0" err="1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flux</a:t>
            </a:r>
            <a:b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</a:br>
            <a:br>
              <a:rPr lang="de-DE" sz="3200" b="1" dirty="0">
                <a:solidFill>
                  <a:schemeClr val="tx1"/>
                </a:solidFill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</a:br>
            <a:r>
              <a:rPr lang="de-DE" sz="16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Jean-Marco </a:t>
            </a:r>
            <a:r>
              <a:rPr lang="de-DE" sz="1600" b="1" dirty="0" err="1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Alameddine</a:t>
            </a:r>
            <a:r>
              <a:rPr lang="de-DE" sz="16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, Ludwig Neste</a:t>
            </a:r>
            <a:br>
              <a:rPr lang="de-DE" sz="16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</a:br>
            <a:r>
              <a:rPr lang="de-DE" sz="1600" b="1" dirty="0">
                <a:uFill>
                  <a:solidFill>
                    <a:srgbClr val="84B819"/>
                  </a:solidFill>
                </a:uFill>
                <a:latin typeface="Helvetica" pitchFamily="2" charset="0"/>
                <a:ea typeface="Akkurat-Bold"/>
                <a:cs typeface="Arial" panose="020B0604020202020204" pitchFamily="34" charset="0"/>
                <a:sym typeface="Akkurat-Bold"/>
              </a:rPr>
              <a:t>and Pascal Gutjahr</a:t>
            </a:r>
            <a:endParaRPr lang="de-DE" sz="3200" b="1" dirty="0">
              <a:solidFill>
                <a:schemeClr val="tx1"/>
              </a:solidFill>
              <a:uFill>
                <a:solidFill>
                  <a:srgbClr val="84B819"/>
                </a:solidFill>
              </a:uFill>
              <a:latin typeface="Helvetica" pitchFamily="2" charset="0"/>
              <a:ea typeface="Akkurat-Bold"/>
              <a:cs typeface="Arial" panose="020B0604020202020204" pitchFamily="34" charset="0"/>
              <a:sym typeface="Akkurat-Bold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E804686-9488-A564-C2A9-0B97E2669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3590" y="5463540"/>
            <a:ext cx="6184030" cy="1076408"/>
          </a:xfrm>
        </p:spPr>
        <p:txBody>
          <a:bodyPr anchor="t">
            <a:normAutofit/>
          </a:bodyPr>
          <a:lstStyle/>
          <a:p>
            <a:pPr algn="r"/>
            <a:r>
              <a:rPr lang="de-DE" b="1" dirty="0" err="1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Cosmic</a:t>
            </a:r>
            <a:r>
              <a:rPr lang="de-DE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 Rays in </a:t>
            </a:r>
            <a:r>
              <a:rPr lang="de-DE" b="1" dirty="0" err="1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the</a:t>
            </a:r>
            <a:r>
              <a:rPr lang="de-DE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 Multi-Messenger </a:t>
            </a:r>
            <a:r>
              <a:rPr lang="de-DE" b="1" dirty="0" err="1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Era</a:t>
            </a:r>
            <a:endParaRPr lang="de-DE" b="1" dirty="0">
              <a:solidFill>
                <a:srgbClr val="83B814"/>
              </a:solidFill>
              <a:uFill>
                <a:solidFill>
                  <a:srgbClr val="84B819"/>
                </a:solidFill>
              </a:uFill>
              <a:latin typeface="Arial" pitchFamily="34" charset="0"/>
              <a:ea typeface="Akkurat-Bold"/>
              <a:cs typeface="Arial" pitchFamily="34" charset="0"/>
              <a:sym typeface="Akkurat-Bold"/>
            </a:endParaRPr>
          </a:p>
          <a:p>
            <a:pPr algn="r"/>
            <a:br>
              <a:rPr lang="de-DE" sz="1800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</a:br>
            <a:r>
              <a:rPr lang="de-DE" sz="1400" b="1" dirty="0">
                <a:solidFill>
                  <a:srgbClr val="83B814"/>
                </a:solidFill>
                <a:uFill>
                  <a:solidFill>
                    <a:srgbClr val="84B819"/>
                  </a:solidFill>
                </a:uFill>
                <a:latin typeface="Arial" pitchFamily="34" charset="0"/>
                <a:ea typeface="Akkurat-Bold"/>
                <a:cs typeface="Arial" pitchFamily="34" charset="0"/>
                <a:sym typeface="Akkurat-Bold"/>
              </a:rPr>
              <a:t>Paris 2022</a:t>
            </a:r>
          </a:p>
          <a:p>
            <a:pPr algn="r"/>
            <a:endParaRPr lang="en-US" sz="28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DE7D6CE-5AAC-3CF6-CCD9-A64A79920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08" r="-1" b="27710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6AC9AA2-A630-3F8B-77FC-9577B3625308}"/>
              </a:ext>
            </a:extLst>
          </p:cNvPr>
          <p:cNvSpPr txBox="1"/>
          <p:nvPr/>
        </p:nvSpPr>
        <p:spPr>
          <a:xfrm>
            <a:off x="297180" y="6672988"/>
            <a:ext cx="72923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https://</a:t>
            </a:r>
            <a:r>
              <a:rPr lang="en-US" sz="800" dirty="0" err="1"/>
              <a:t>www.vox.com</a:t>
            </a:r>
            <a:r>
              <a:rPr lang="en-US" sz="800" dirty="0"/>
              <a:t>/the-highlight/2019/7/16/17690740/cosmic-rays-universe-theory-science</a:t>
            </a:r>
          </a:p>
        </p:txBody>
      </p:sp>
    </p:spTree>
    <p:extLst>
      <p:ext uri="{BB962C8B-B14F-4D97-AF65-F5344CB8AC3E}">
        <p14:creationId xmlns:p14="http://schemas.microsoft.com/office/powerpoint/2010/main" val="3891241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917FC9-1AA7-F362-9E0B-D5155CE21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9C5F43-3819-DEA0-B49A-C921B140D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Previous analysis compatible with zero prompt</a:t>
            </a:r>
          </a:p>
          <a:p>
            <a:pPr lvl="1"/>
            <a:r>
              <a:rPr lang="en-US" dirty="0">
                <a:sym typeface="Wingdings" pitchFamily="2" charset="2"/>
              </a:rPr>
              <a:t>No charm particles were simulated</a:t>
            </a:r>
          </a:p>
          <a:p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dirty="0"/>
              <a:t>Discussion:</a:t>
            </a:r>
          </a:p>
          <a:p>
            <a:r>
              <a:rPr lang="en-US" dirty="0"/>
              <a:t>How to scale prompt &gt; 1?</a:t>
            </a:r>
          </a:p>
          <a:p>
            <a:r>
              <a:rPr lang="en-US" dirty="0"/>
              <a:t>How to extract physical parameters?</a:t>
            </a:r>
          </a:p>
          <a:p>
            <a:pPr lvl="1"/>
            <a:r>
              <a:rPr lang="en-US" dirty="0"/>
              <a:t>CRC1491 </a:t>
            </a:r>
            <a:r>
              <a:rPr lang="en-US" dirty="0">
                <a:sym typeface="Wingdings" pitchFamily="2" charset="2"/>
              </a:rPr>
              <a:t> branching ratios (BR), cross-sections, particle physics</a:t>
            </a:r>
          </a:p>
          <a:p>
            <a:r>
              <a:rPr lang="en-US" dirty="0">
                <a:sym typeface="Wingdings" pitchFamily="2" charset="2"/>
              </a:rPr>
              <a:t>Scale BR and hadronic models compatible with LHC results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1C6D27-5C1F-68D8-72F2-E7B018E8C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10</a:t>
            </a:fld>
            <a:endParaRPr lang="en-US"/>
          </a:p>
        </p:txBody>
      </p:sp>
      <p:pic>
        <p:nvPicPr>
          <p:cNvPr id="5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EB2186EC-641B-FE08-29F6-63581B6D1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18060EF-8F43-9EDD-1FCB-05F0FA026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996D80D-762B-90F9-F233-A262BECDC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347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0B314A-27A7-5E98-3934-5979BF222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81709F-A599-C294-88FC-BF2B324A4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47180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Further cross-checks of prompt tagging (D-Mesons?)</a:t>
            </a:r>
          </a:p>
          <a:p>
            <a:r>
              <a:rPr lang="en-US" dirty="0"/>
              <a:t>Comparisons between DYNSTACK and CORSIKA scaling</a:t>
            </a:r>
          </a:p>
          <a:p>
            <a:r>
              <a:rPr lang="en-US" dirty="0"/>
              <a:t>Simulate new CORSIKA datasets with SIBYLL 2.3d</a:t>
            </a:r>
          </a:p>
          <a:p>
            <a:pPr lvl="1"/>
            <a:r>
              <a:rPr lang="en-US" dirty="0"/>
              <a:t>Charm included</a:t>
            </a:r>
          </a:p>
          <a:p>
            <a:pPr lvl="1"/>
            <a:r>
              <a:rPr lang="en-US" dirty="0"/>
              <a:t>Tagging of prompt particles </a:t>
            </a:r>
          </a:p>
          <a:p>
            <a:pPr lvl="1"/>
            <a:r>
              <a:rPr lang="en-US" dirty="0"/>
              <a:t>Scale prompt</a:t>
            </a:r>
          </a:p>
          <a:p>
            <a:r>
              <a:rPr lang="en-US" dirty="0"/>
              <a:t>Unfolding of the muon flux in energy and zenith bins (+seasonal variations)</a:t>
            </a:r>
          </a:p>
          <a:p>
            <a:r>
              <a:rPr lang="en-US" dirty="0"/>
              <a:t>Fit of the normalization/</a:t>
            </a:r>
            <a:r>
              <a:rPr lang="en-US" i="1" dirty="0">
                <a:sym typeface="Wingdings" pitchFamily="2" charset="2"/>
              </a:rPr>
              <a:t> effective scaling factor </a:t>
            </a:r>
            <a:r>
              <a:rPr lang="en-US" dirty="0">
                <a:sym typeface="Wingdings" pitchFamily="2" charset="2"/>
              </a:rPr>
              <a:t>of prompt</a:t>
            </a:r>
            <a:r>
              <a:rPr lang="en-US" dirty="0"/>
              <a:t>  – forward fit</a:t>
            </a:r>
          </a:p>
          <a:p>
            <a:r>
              <a:rPr lang="en-US" dirty="0"/>
              <a:t>Analysis could be done with a neutrino telescopes such as the </a:t>
            </a:r>
            <a:r>
              <a:rPr lang="en-US" dirty="0" err="1"/>
              <a:t>IceCube</a:t>
            </a:r>
            <a:r>
              <a:rPr lang="en-US" dirty="0"/>
              <a:t> Neutrino Observatory</a:t>
            </a:r>
          </a:p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2A60D0-3906-94A0-9C5F-8CAB815A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11</a:t>
            </a:fld>
            <a:endParaRPr lang="en-US"/>
          </a:p>
        </p:txBody>
      </p:sp>
      <p:pic>
        <p:nvPicPr>
          <p:cNvPr id="5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EAE584D6-E822-7E97-D93F-B5520071A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ABDA4E5-49F8-EE01-2717-5448E21A2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4E45170-FF09-D6E7-B3FD-ABA435493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433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B902CB9-C7DC-4673-B7D5-F22DCF0EC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Inhaltsplatzhalter 10" descr="Ein Bild, das Person, drinnen, Wand enthält.&#10;&#10;Automatisch generierte Beschreibung">
            <a:extLst>
              <a:ext uri="{FF2B5EF4-FFF2-40B4-BE49-F238E27FC236}">
                <a16:creationId xmlns:a16="http://schemas.microsoft.com/office/drawing/2014/main" id="{B8462290-DD06-77D3-9623-53A700E4E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5222" y="2127458"/>
            <a:ext cx="1680288" cy="2240384"/>
          </a:xfrm>
          <a:prstGeom prst="rect">
            <a:avLst/>
          </a:prstGeom>
        </p:spPr>
      </p:pic>
      <p:pic>
        <p:nvPicPr>
          <p:cNvPr id="13" name="Grafik 12" descr="Ein Bild, das Text, drinnen, Computer enthält.&#10;&#10;Automatisch generierte Beschreibung">
            <a:extLst>
              <a:ext uri="{FF2B5EF4-FFF2-40B4-BE49-F238E27FC236}">
                <a16:creationId xmlns:a16="http://schemas.microsoft.com/office/drawing/2014/main" id="{D5039974-94CB-C351-24A1-71ACB1C2F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170695" y="1079144"/>
            <a:ext cx="2240384" cy="168028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5A1E67A-BB85-FE94-9B33-4D4644E116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0647" y="3979441"/>
            <a:ext cx="2240384" cy="2240384"/>
          </a:xfrm>
          <a:prstGeom prst="rect">
            <a:avLst/>
          </a:prstGeom>
        </p:spPr>
      </p:pic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151AE1FF-C6F4-D72E-B0A6-655B005D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D8304E6-5469-594D-85BC-E468E92D2243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  <p:pic>
        <p:nvPicPr>
          <p:cNvPr id="17" name="Grafik 16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022AB7E4-963B-8392-819F-3854DEF1DF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D9DBAA84-5804-0317-3F30-B8F7CE7C73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sp>
        <p:nvSpPr>
          <p:cNvPr id="12" name="Titel 11">
            <a:extLst>
              <a:ext uri="{FF2B5EF4-FFF2-40B4-BE49-F238E27FC236}">
                <a16:creationId xmlns:a16="http://schemas.microsoft.com/office/drawing/2014/main" id="{F7BA4C32-975C-748C-B2FC-3C6C395B7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team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E6FE81F2-AC0D-0D33-6652-C0776C73F9BE}"/>
              </a:ext>
            </a:extLst>
          </p:cNvPr>
          <p:cNvSpPr txBox="1"/>
          <p:nvPr/>
        </p:nvSpPr>
        <p:spPr>
          <a:xfrm>
            <a:off x="1745660" y="2057290"/>
            <a:ext cx="37608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Jean-Marco</a:t>
            </a:r>
          </a:p>
          <a:p>
            <a:pPr algn="r"/>
            <a:r>
              <a:rPr lang="en-US" sz="1400" dirty="0" err="1"/>
              <a:t>Alameddine</a:t>
            </a:r>
            <a:endParaRPr lang="en-US" sz="1400" dirty="0"/>
          </a:p>
          <a:p>
            <a:pPr algn="r"/>
            <a:endParaRPr lang="en-US" sz="1400" dirty="0"/>
          </a:p>
          <a:p>
            <a:pPr algn="r"/>
            <a:r>
              <a:rPr lang="en-US" sz="1400" dirty="0" err="1"/>
              <a:t>jean-marco.alameddine@tu-dortmund.de</a:t>
            </a:r>
            <a:endParaRPr lang="en-US" sz="1400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5C5FF25-7678-E4D3-C57E-7308CE8A18AB}"/>
              </a:ext>
            </a:extLst>
          </p:cNvPr>
          <p:cNvSpPr txBox="1"/>
          <p:nvPr/>
        </p:nvSpPr>
        <p:spPr>
          <a:xfrm>
            <a:off x="5049814" y="3979441"/>
            <a:ext cx="37608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Pascal</a:t>
            </a:r>
          </a:p>
          <a:p>
            <a:pPr algn="r"/>
            <a:r>
              <a:rPr lang="en-US" sz="1400" dirty="0"/>
              <a:t>Gutjahr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 err="1"/>
              <a:t>pascal.gutjahr@tu-dortmund.de</a:t>
            </a:r>
            <a:endParaRPr lang="en-US" sz="1400" dirty="0"/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C02DC72B-23A5-DB67-C7D8-A96F74631AE7}"/>
              </a:ext>
            </a:extLst>
          </p:cNvPr>
          <p:cNvSpPr txBox="1"/>
          <p:nvPr/>
        </p:nvSpPr>
        <p:spPr>
          <a:xfrm>
            <a:off x="5587929" y="782510"/>
            <a:ext cx="37608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/>
              <a:t>Ludwig</a:t>
            </a:r>
          </a:p>
          <a:p>
            <a:pPr algn="r"/>
            <a:r>
              <a:rPr lang="en-US" sz="1400" dirty="0"/>
              <a:t>Neste</a:t>
            </a:r>
          </a:p>
          <a:p>
            <a:pPr algn="r"/>
            <a:endParaRPr lang="en-US" sz="1400" dirty="0"/>
          </a:p>
          <a:p>
            <a:pPr algn="r"/>
            <a:r>
              <a:rPr lang="en-US" sz="1400" dirty="0" err="1"/>
              <a:t>ludwig.neste@tu-dortmund.de</a:t>
            </a:r>
            <a:endParaRPr lang="en-US" sz="1400" dirty="0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079EA742-210B-B76D-F7DA-7C4358FB2753}"/>
              </a:ext>
            </a:extLst>
          </p:cNvPr>
          <p:cNvSpPr txBox="1"/>
          <p:nvPr/>
        </p:nvSpPr>
        <p:spPr>
          <a:xfrm>
            <a:off x="214996" y="4102291"/>
            <a:ext cx="537293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Thank you for your attention!</a:t>
            </a:r>
          </a:p>
          <a:p>
            <a:pPr algn="ctr"/>
            <a:endParaRPr lang="en-US" sz="3600" b="1" dirty="0"/>
          </a:p>
          <a:p>
            <a:pPr algn="ctr"/>
            <a:r>
              <a:rPr lang="en-US" sz="2400" b="1" dirty="0"/>
              <a:t>We are happy about further inspiration ☺️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6F6E514-D54F-C67D-FA26-F864C25778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042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3176B9-9A61-CCF0-6AB7-C176E0017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the muon flux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25DD57-98C5-4582-0D1E-13DC3286BBD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629902" y="1863626"/>
                <a:ext cx="105156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de-DE" b="0" dirty="0"/>
                  <a:t>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tot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conv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𝞍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de-DE" b="0" i="0" smtClean="0">
                            <a:latin typeface="Cambria Math" panose="02040503050406030204" pitchFamily="18" charset="0"/>
                          </a:rPr>
                          <m:t>prompt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9625DD57-98C5-4582-0D1E-13DC3286BB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29902" y="1863626"/>
                <a:ext cx="10515600" cy="4351338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C168086F-648E-80F6-8D35-5F20319A3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2</a:t>
            </a:fld>
            <a:endParaRPr lang="en-US"/>
          </a:p>
        </p:txBody>
      </p:sp>
      <p:pic>
        <p:nvPicPr>
          <p:cNvPr id="16" name="Grafik 15" descr="Ein Bild, das Text enthält.&#10;&#10;Automatisch generierte Beschreibung">
            <a:extLst>
              <a:ext uri="{FF2B5EF4-FFF2-40B4-BE49-F238E27FC236}">
                <a16:creationId xmlns:a16="http://schemas.microsoft.com/office/drawing/2014/main" id="{B4EDCCC6-5F9B-E47E-2613-D2E3F5E496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558" b="53158"/>
          <a:stretch/>
        </p:blipFill>
        <p:spPr>
          <a:xfrm>
            <a:off x="1005892" y="4039295"/>
            <a:ext cx="3536355" cy="1735875"/>
          </a:xfrm>
          <a:prstGeom prst="rect">
            <a:avLst/>
          </a:prstGeom>
        </p:spPr>
      </p:pic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DF85C870-86EE-A4F1-32D5-916D7F1B97C5}"/>
              </a:ext>
            </a:extLst>
          </p:cNvPr>
          <p:cNvCxnSpPr>
            <a:cxnSpLocks/>
          </p:cNvCxnSpPr>
          <p:nvPr/>
        </p:nvCxnSpPr>
        <p:spPr>
          <a:xfrm flipH="1">
            <a:off x="4542247" y="2512466"/>
            <a:ext cx="326867" cy="494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F80CB83E-B5D0-A358-919D-DF9082298A8D}"/>
                  </a:ext>
                </a:extLst>
              </p:cNvPr>
              <p:cNvSpPr txBox="1"/>
              <p:nvPr/>
            </p:nvSpPr>
            <p:spPr>
              <a:xfrm>
                <a:off x="3929404" y="3042423"/>
                <a:ext cx="11980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sym typeface="Times New Roman"/>
                  </a:rPr>
                  <a:t> ∝ E</a:t>
                </a:r>
                <a:r>
                  <a:rPr lang="en-US" baseline="30000" dirty="0">
                    <a:solidFill>
                      <a:srgbClr val="000000"/>
                    </a:solidFill>
                    <a:uFill>
                      <a:solidFill>
                        <a:srgbClr val="000000"/>
                      </a:solidFill>
                    </a:uFill>
                    <a:sym typeface="Times New Roman"/>
                  </a:rPr>
                  <a:t>-3.7</a:t>
                </a:r>
                <a:endParaRPr lang="en-US" i="1" dirty="0"/>
              </a:p>
            </p:txBody>
          </p:sp>
        </mc:Choice>
        <mc:Fallback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F80CB83E-B5D0-A358-919D-DF9082298A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29404" y="3042423"/>
                <a:ext cx="1198097" cy="369332"/>
              </a:xfrm>
              <a:prstGeom prst="rect">
                <a:avLst/>
              </a:prstGeom>
              <a:blipFill>
                <a:blip r:embed="rId5"/>
                <a:stretch>
                  <a:fillRect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B3F96D25-3B48-81B1-6AC9-EA1DE858FC64}"/>
              </a:ext>
            </a:extLst>
          </p:cNvPr>
          <p:cNvCxnSpPr>
            <a:cxnSpLocks/>
          </p:cNvCxnSpPr>
          <p:nvPr/>
        </p:nvCxnSpPr>
        <p:spPr>
          <a:xfrm>
            <a:off x="6804488" y="2494113"/>
            <a:ext cx="271561" cy="577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9AF9AA9C-2689-84AA-23E7-409DE367C36F}"/>
                  </a:ext>
                </a:extLst>
              </p:cNvPr>
              <p:cNvSpPr txBox="1"/>
              <p:nvPr/>
            </p:nvSpPr>
            <p:spPr>
              <a:xfrm>
                <a:off x="6689604" y="3071415"/>
                <a:ext cx="182574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ea typeface="Cambria Math" panose="02040503050406030204" pitchFamily="18" charset="0"/>
                  </a:rPr>
                  <a:t>“not”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  <m:r>
                      <m:rPr>
                        <m:nor/>
                      </m:rPr>
                      <a:rPr lang="de-DE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∝ </m:t>
                    </m:r>
                    <m:r>
                      <m:rPr>
                        <m:nor/>
                      </m:rPr>
                      <a:rPr lang="en-US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E</m:t>
                    </m:r>
                    <m:r>
                      <m:rPr>
                        <m:nor/>
                      </m:rPr>
                      <a:rPr lang="en-US" baseline="30000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-</m:t>
                    </m:r>
                    <m:r>
                      <m:rPr>
                        <m:nor/>
                      </m:rPr>
                      <a:rPr lang="de-DE" b="0" i="0" baseline="30000" dirty="0" smtClean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2</m:t>
                    </m:r>
                    <m:r>
                      <m:rPr>
                        <m:nor/>
                      </m:rPr>
                      <a:rPr lang="en-US" baseline="30000" dirty="0">
                        <a:solidFill>
                          <a:srgbClr val="000000"/>
                        </a:solidFill>
                        <a:uFill>
                          <a:solidFill>
                            <a:srgbClr val="000000"/>
                          </a:solidFill>
                        </a:uFill>
                        <a:sym typeface="Times New Roman"/>
                      </a:rPr>
                      <m:t>.7</m:t>
                    </m:r>
                  </m:oMath>
                </a14:m>
                <a:endParaRPr lang="en-US" i="1" dirty="0"/>
              </a:p>
            </p:txBody>
          </p:sp>
        </mc:Choice>
        <mc:Fallback>
          <p:sp>
            <p:nvSpPr>
              <p:cNvPr id="25" name="Textfeld 24">
                <a:extLst>
                  <a:ext uri="{FF2B5EF4-FFF2-40B4-BE49-F238E27FC236}">
                    <a16:creationId xmlns:a16="http://schemas.microsoft.com/office/drawing/2014/main" id="{9AF9AA9C-2689-84AA-23E7-409DE367C3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89604" y="3071415"/>
                <a:ext cx="1825746" cy="369332"/>
              </a:xfrm>
              <a:prstGeom prst="rect">
                <a:avLst/>
              </a:prstGeom>
              <a:blipFill>
                <a:blip r:embed="rId6"/>
                <a:stretch>
                  <a:fillRect l="-2759" t="-6667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Grafik 25" descr="Ein Bild, das Text enthält.&#10;&#10;Automatisch generierte Beschreibung">
            <a:extLst>
              <a:ext uri="{FF2B5EF4-FFF2-40B4-BE49-F238E27FC236}">
                <a16:creationId xmlns:a16="http://schemas.microsoft.com/office/drawing/2014/main" id="{EAAA51FF-6355-1CCC-55B9-BD1A7BBAFD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210" r="-2587"/>
          <a:stretch/>
        </p:blipFill>
        <p:spPr>
          <a:xfrm>
            <a:off x="7050719" y="4039294"/>
            <a:ext cx="3612224" cy="1735875"/>
          </a:xfrm>
          <a:prstGeom prst="rect">
            <a:avLst/>
          </a:prstGeom>
        </p:spPr>
      </p:pic>
      <p:pic>
        <p:nvPicPr>
          <p:cNvPr id="4" name="Grafik 3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91E2FA05-0EF3-2B92-DDCB-4F5EE4098D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9F965ED-1403-222C-2161-163E19BA6A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44DD6F4-A8C7-0709-41DB-E4F0BD08033C}"/>
              </a:ext>
            </a:extLst>
          </p:cNvPr>
          <p:cNvSpPr txBox="1"/>
          <p:nvPr/>
        </p:nvSpPr>
        <p:spPr>
          <a:xfrm>
            <a:off x="8610600" y="3071415"/>
            <a:ext cx="2834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18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Times New Roman"/>
              </a:rPr>
              <a:t>(all particles with a decay length lower than 0.123 cm)</a:t>
            </a:r>
            <a:endParaRPr lang="en-US" i="1" dirty="0"/>
          </a:p>
          <a:p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7BFBC60-B54C-AFE8-93C3-5602FA1300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232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BC18D-970F-B72B-CDEE-CCD22B5DA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Muon flux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F569A3-A55F-033A-BD0B-795779A078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591050" cy="4351338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latin typeface="Cambria Math" panose="02040503050406030204" pitchFamily="18" charset="0"/>
                            </a:rPr>
                            <m:t>𝞍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tot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𝞍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conv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𝞍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b="0" i="0" smtClean="0">
                              <a:latin typeface="Cambria Math" panose="02040503050406030204" pitchFamily="18" charset="0"/>
                            </a:rPr>
                            <m:t>prompt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Prompt dominates at energies larger than </a:t>
                </a:r>
                <a:r>
                  <a:rPr lang="en-US" dirty="0" err="1"/>
                  <a:t>PeV</a:t>
                </a:r>
                <a:endParaRPr lang="en-US" dirty="0"/>
              </a:p>
              <a:p>
                <a:r>
                  <a:rPr lang="en-US" dirty="0"/>
                  <a:t>Conventional particle flux depends on zenith angle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1CF569A3-A55F-033A-BD0B-795779A078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591050" cy="4351338"/>
              </a:xfrm>
              <a:blipFill>
                <a:blip r:embed="rId2"/>
                <a:stretch>
                  <a:fillRect l="-24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9219BE0-B6BB-3445-1150-878A0CD92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3</a:t>
            </a:fld>
            <a:endParaRPr lang="en-US"/>
          </a:p>
        </p:txBody>
      </p:sp>
      <p:pic>
        <p:nvPicPr>
          <p:cNvPr id="5" name="Grafik 4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B9F86B6-333F-115D-8467-73F01CEBB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A5506B8-488E-2136-08D1-0A1B52656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8B04C749-63DB-029A-D3A4-617E514C3B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2EDB7EB2-8B66-167F-0FAD-DD2C719420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6350" y="950979"/>
            <a:ext cx="6325137" cy="5183236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FD5478BF-892F-7747-C746-A9952448D510}"/>
              </a:ext>
            </a:extLst>
          </p:cNvPr>
          <p:cNvSpPr txBox="1"/>
          <p:nvPr/>
        </p:nvSpPr>
        <p:spPr>
          <a:xfrm>
            <a:off x="8537480" y="764897"/>
            <a:ext cx="35090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0°: perpendicular to Earth’s surface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CE30152E-E45B-80FD-81EF-E0CD8D3B1DA5}"/>
              </a:ext>
            </a:extLst>
          </p:cNvPr>
          <p:cNvCxnSpPr/>
          <p:nvPr/>
        </p:nvCxnSpPr>
        <p:spPr>
          <a:xfrm flipV="1">
            <a:off x="6595110" y="1988820"/>
            <a:ext cx="560070" cy="56007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54112BDC-C034-3248-2631-972795B7FB9D}"/>
              </a:ext>
            </a:extLst>
          </p:cNvPr>
          <p:cNvCxnSpPr>
            <a:cxnSpLocks/>
          </p:cNvCxnSpPr>
          <p:nvPr/>
        </p:nvCxnSpPr>
        <p:spPr>
          <a:xfrm flipH="1">
            <a:off x="10538460" y="3429000"/>
            <a:ext cx="125730" cy="6858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C9332EF8-2D5E-7796-D786-4569344520AC}"/>
              </a:ext>
            </a:extLst>
          </p:cNvPr>
          <p:cNvSpPr txBox="1"/>
          <p:nvPr/>
        </p:nvSpPr>
        <p:spPr>
          <a:xfrm>
            <a:off x="5854333" y="2537460"/>
            <a:ext cx="1710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conventional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A390498E-3E03-2FE1-64DF-198251DC1F53}"/>
              </a:ext>
            </a:extLst>
          </p:cNvPr>
          <p:cNvSpPr txBox="1"/>
          <p:nvPr/>
        </p:nvSpPr>
        <p:spPr>
          <a:xfrm>
            <a:off x="10165839" y="3078475"/>
            <a:ext cx="17106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prompt</a:t>
            </a:r>
          </a:p>
        </p:txBody>
      </p:sp>
    </p:spTree>
    <p:extLst>
      <p:ext uri="{BB962C8B-B14F-4D97-AF65-F5344CB8AC3E}">
        <p14:creationId xmlns:p14="http://schemas.microsoft.com/office/powerpoint/2010/main" val="1400391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132E70-B23B-88D5-9876-946E1E329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analysis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2EB7557-2327-3C48-8AA1-DB439EDCB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4</a:t>
            </a:fld>
            <a:endParaRPr lang="en-US"/>
          </a:p>
        </p:txBody>
      </p:sp>
      <p:pic>
        <p:nvPicPr>
          <p:cNvPr id="8" name="Grafik 7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4029CC0D-7513-1E7C-B08D-961087675D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3D573A6-D405-93EB-0F27-3E3E7C10CF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643651DB-722D-3AF4-6AD8-39D436D2BF4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3821" y="1690688"/>
            <a:ext cx="5989759" cy="406340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6B6A935-CECE-EA62-4BD6-09DB14BDBC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A975114-B7C5-54BC-BEC3-64F8C4416083}"/>
              </a:ext>
            </a:extLst>
          </p:cNvPr>
          <p:cNvSpPr txBox="1"/>
          <p:nvPr/>
        </p:nvSpPr>
        <p:spPr>
          <a:xfrm>
            <a:off x="7120890" y="6356350"/>
            <a:ext cx="40347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[T. Fuchs, PhD Thesis, 10.17877/DE290R-17241]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Inhaltsplatzhalter 10">
                <a:extLst>
                  <a:ext uri="{FF2B5EF4-FFF2-40B4-BE49-F238E27FC236}">
                    <a16:creationId xmlns:a16="http://schemas.microsoft.com/office/drawing/2014/main" id="{866E5F94-483E-B395-39F5-283CC00099FF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398420" y="2382063"/>
                <a:ext cx="5823902" cy="3684588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Leading muon sample </a:t>
                </a:r>
                <a:r>
                  <a:rPr lang="en-US" dirty="0">
                    <a:sym typeface="Wingdings" pitchFamily="2" charset="2"/>
                  </a:rPr>
                  <a:t>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𝐸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de-DE" b="0" i="0" smtClean="0">
                                <a:latin typeface="Cambria Math" panose="02040503050406030204" pitchFamily="18" charset="0"/>
                              </a:rPr>
                              <m:t>tot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dirty="0"/>
                  <a:t> &gt; 0.5</a:t>
                </a:r>
              </a:p>
              <a:p>
                <a:r>
                  <a:rPr lang="en-US" dirty="0"/>
                  <a:t>Unfolding of muon energy</a:t>
                </a:r>
              </a:p>
              <a:p>
                <a:r>
                  <a:rPr lang="en-US" dirty="0"/>
                  <a:t>Fit of normalization of prompt</a:t>
                </a:r>
              </a:p>
              <a:p>
                <a:r>
                  <a:rPr lang="en-US" dirty="0"/>
                  <a:t>1 year of </a:t>
                </a:r>
                <a:r>
                  <a:rPr lang="en-US" dirty="0" err="1"/>
                  <a:t>IceCube</a:t>
                </a:r>
                <a:r>
                  <a:rPr lang="en-US" dirty="0"/>
                  <a:t> data used </a:t>
                </a:r>
              </a:p>
              <a:p>
                <a:r>
                  <a:rPr lang="en-US" dirty="0"/>
                  <a:t>Component compatible with zero </a:t>
                </a:r>
              </a:p>
              <a:p>
                <a:pPr marL="0" indent="0">
                  <a:buNone/>
                </a:pPr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de-DE" sz="2400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𝛟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</m:d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2400" b="0" i="0" smtClean="0">
                              <a:latin typeface="Cambria Math" panose="02040503050406030204" pitchFamily="18" charset="0"/>
                            </a:rPr>
                            <m:t>conv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∗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𝛟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2400" b="0" i="0" smtClean="0">
                              <a:latin typeface="Cambria Math" panose="02040503050406030204" pitchFamily="18" charset="0"/>
                            </a:rPr>
                            <m:t>conv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2400" b="0" i="0" smtClean="0">
                              <a:latin typeface="Cambria Math" panose="02040503050406030204" pitchFamily="18" charset="0"/>
                            </a:rPr>
                            <m:t>prompt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∗ </m:t>
                      </m:r>
                      <m:sSub>
                        <m:sSubPr>
                          <m:ctrlPr>
                            <a:rPr lang="de-DE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sz="2400" b="0" i="1" smtClean="0">
                              <a:latin typeface="Cambria Math" panose="02040503050406030204" pitchFamily="18" charset="0"/>
                            </a:rPr>
                            <m:t>𝛟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de-DE" sz="2400" b="0" i="0" smtClean="0">
                              <a:latin typeface="Cambria Math" panose="02040503050406030204" pitchFamily="18" charset="0"/>
                            </a:rPr>
                            <m:t>prompt</m:t>
                          </m:r>
                        </m:sub>
                      </m:sSub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𝐸</m:t>
                      </m:r>
                      <m:r>
                        <a:rPr lang="de-DE" sz="24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>
                    <a:sym typeface="Wingdings" pitchFamily="2" charset="2"/>
                  </a:rPr>
                  <a:t> Uncertainties dominated by limited MC</a:t>
                </a:r>
              </a:p>
              <a:p>
                <a:pPr marL="0" indent="0">
                  <a:buNone/>
                </a:pPr>
                <a:endParaRPr lang="en-US" sz="2400" dirty="0"/>
              </a:p>
            </p:txBody>
          </p:sp>
        </mc:Choice>
        <mc:Fallback>
          <p:sp>
            <p:nvSpPr>
              <p:cNvPr id="13" name="Inhaltsplatzhalter 10">
                <a:extLst>
                  <a:ext uri="{FF2B5EF4-FFF2-40B4-BE49-F238E27FC236}">
                    <a16:creationId xmlns:a16="http://schemas.microsoft.com/office/drawing/2014/main" id="{866E5F94-483E-B395-39F5-283CC00099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398420" y="2382063"/>
                <a:ext cx="5823902" cy="3684588"/>
              </a:xfrm>
              <a:blipFill>
                <a:blip r:embed="rId6"/>
                <a:stretch>
                  <a:fillRect l="-1522" t="-2749" b="-30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4644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1C9D48-450F-C63D-81C2-4CCD812EB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54690" cy="1325563"/>
          </a:xfrm>
        </p:spPr>
        <p:txBody>
          <a:bodyPr/>
          <a:lstStyle/>
          <a:p>
            <a:r>
              <a:rPr lang="en-US"/>
              <a:t>New ideas to measure the prompt component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2567F5-9ED3-7C7C-3576-9FA53132D4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95850"/>
          </a:xfrm>
        </p:spPr>
        <p:txBody>
          <a:bodyPr>
            <a:normAutofit fontScale="85000" lnSpcReduction="20000"/>
          </a:bodyPr>
          <a:lstStyle/>
          <a:p>
            <a:r>
              <a:rPr lang="en-US"/>
              <a:t>Latest software CORSIKA, PROPOSAL</a:t>
            </a:r>
          </a:p>
          <a:p>
            <a:r>
              <a:rPr lang="en-US"/>
              <a:t>SIBYLL 2.3d </a:t>
            </a:r>
            <a:r>
              <a:rPr lang="en-US">
                <a:sym typeface="Wingdings" pitchFamily="2" charset="2"/>
              </a:rPr>
              <a:t> charm included</a:t>
            </a:r>
          </a:p>
          <a:p>
            <a:r>
              <a:rPr lang="en-US">
                <a:sym typeface="Wingdings" pitchFamily="2" charset="2"/>
              </a:rPr>
              <a:t>Scale amount of prompt particles to create several datasets </a:t>
            </a:r>
          </a:p>
          <a:p>
            <a:pPr lvl="1"/>
            <a:r>
              <a:rPr lang="en-US">
                <a:sym typeface="Wingdings" pitchFamily="2" charset="2"/>
              </a:rPr>
              <a:t>Tag muon parent particles in MC (prompt/conv) </a:t>
            </a:r>
          </a:p>
          <a:p>
            <a:pPr lvl="1"/>
            <a:r>
              <a:rPr lang="en-US">
                <a:sym typeface="Wingdings" pitchFamily="2" charset="2"/>
              </a:rPr>
              <a:t>If shower contains a prompt particle it is defined as prompt</a:t>
            </a:r>
          </a:p>
          <a:p>
            <a:pPr lvl="1"/>
            <a:r>
              <a:rPr lang="en-US">
                <a:sym typeface="Wingdings" pitchFamily="2" charset="2"/>
              </a:rPr>
              <a:t>Create splines/estimator of particles per bin in dependency of the scaling factor </a:t>
            </a:r>
          </a:p>
          <a:p>
            <a:pPr lvl="1"/>
            <a:r>
              <a:rPr lang="en-US">
                <a:sym typeface="Wingdings" pitchFamily="2" charset="2"/>
              </a:rPr>
              <a:t>Fit effective scaling – forward fit</a:t>
            </a:r>
          </a:p>
          <a:p>
            <a:r>
              <a:rPr lang="en-US">
                <a:sym typeface="Wingdings" pitchFamily="2" charset="2"/>
              </a:rPr>
              <a:t>Analyze:</a:t>
            </a:r>
          </a:p>
          <a:p>
            <a:pPr lvl="1"/>
            <a:r>
              <a:rPr lang="en-US">
                <a:sym typeface="Wingdings" pitchFamily="2" charset="2"/>
              </a:rPr>
              <a:t>Muon energy</a:t>
            </a:r>
          </a:p>
          <a:p>
            <a:pPr lvl="1"/>
            <a:r>
              <a:rPr lang="en-US">
                <a:sym typeface="Wingdings" pitchFamily="2" charset="2"/>
              </a:rPr>
              <a:t>Zenith angle</a:t>
            </a:r>
          </a:p>
          <a:p>
            <a:pPr lvl="1"/>
            <a:r>
              <a:rPr lang="en-US">
                <a:sym typeface="Wingdings" pitchFamily="2" charset="2"/>
              </a:rPr>
              <a:t>Time (seasonal variations)</a:t>
            </a:r>
          </a:p>
          <a:p>
            <a:pPr lvl="2"/>
            <a:r>
              <a:rPr lang="en-US"/>
              <a:t>Conventional flux depends on the season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E4192CB-C275-E02D-F869-D6CB4B0D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5</a:t>
            </a:fld>
            <a:endParaRPr lang="en-US"/>
          </a:p>
        </p:txBody>
      </p:sp>
      <p:pic>
        <p:nvPicPr>
          <p:cNvPr id="6" name="Grafik 5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88ABDCA8-2415-678A-75EF-B1FE12336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5DE2522-58A9-CB7A-462F-8A213F97E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E1486AD4-DB9D-DB8C-851A-8939270A12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A313045E-D223-7DC9-C127-BDA9D9DD67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172199" y="1490598"/>
            <a:ext cx="5804941" cy="4534476"/>
          </a:xfr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244251B4-7C42-FA6D-A422-45586DC393D8}"/>
              </a:ext>
            </a:extLst>
          </p:cNvPr>
          <p:cNvSpPr txBox="1"/>
          <p:nvPr/>
        </p:nvSpPr>
        <p:spPr>
          <a:xfrm>
            <a:off x="6968285" y="6048573"/>
            <a:ext cx="4690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[Journal of Physics: Conf. Series. 2019. V. 1181, 012054]</a:t>
            </a:r>
          </a:p>
        </p:txBody>
      </p:sp>
    </p:spTree>
    <p:extLst>
      <p:ext uri="{BB962C8B-B14F-4D97-AF65-F5344CB8AC3E}">
        <p14:creationId xmlns:p14="http://schemas.microsoft.com/office/powerpoint/2010/main" val="2425337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9894B5-825A-55EC-1BA5-B37A9682E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prompt particles in air shower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FD9154-D759-35AC-3804-A86CCDF94F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6620" y="1377538"/>
            <a:ext cx="4772342" cy="3733081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CORSIKA 7 </a:t>
            </a:r>
          </a:p>
          <a:p>
            <a:r>
              <a:rPr lang="en-US" dirty="0"/>
              <a:t>10 Mio. air showers (primary: proton)</a:t>
            </a:r>
          </a:p>
          <a:p>
            <a:r>
              <a:rPr lang="en-US" dirty="0"/>
              <a:t>Initial energy: 10</a:t>
            </a:r>
            <a:r>
              <a:rPr lang="en-US" baseline="30000" dirty="0"/>
              <a:t>5</a:t>
            </a:r>
            <a:r>
              <a:rPr lang="en-US" dirty="0"/>
              <a:t> – 10</a:t>
            </a:r>
            <a:r>
              <a:rPr lang="en-US" baseline="30000" dirty="0"/>
              <a:t>9</a:t>
            </a:r>
            <a:r>
              <a:rPr lang="en-US" dirty="0"/>
              <a:t> GeV</a:t>
            </a:r>
          </a:p>
          <a:p>
            <a:r>
              <a:rPr lang="en-US" dirty="0"/>
              <a:t>Two different injection angles 𝜃 </a:t>
            </a:r>
          </a:p>
          <a:p>
            <a:r>
              <a:rPr lang="en-US" dirty="0"/>
              <a:t>SIBYLL 2.3d</a:t>
            </a:r>
          </a:p>
          <a:p>
            <a:r>
              <a:rPr lang="en-US" dirty="0"/>
              <a:t>Sampled from E</a:t>
            </a:r>
            <a:r>
              <a:rPr lang="en-US" baseline="30000" dirty="0"/>
              <a:t>-1 </a:t>
            </a:r>
            <a:r>
              <a:rPr lang="en-US" dirty="0"/>
              <a:t>, reweighted to </a:t>
            </a:r>
            <a:r>
              <a:rPr lang="en-US" dirty="0" err="1"/>
              <a:t>Gaisser</a:t>
            </a:r>
            <a:r>
              <a:rPr lang="en-US" dirty="0"/>
              <a:t> H3a</a:t>
            </a:r>
          </a:p>
          <a:p>
            <a:r>
              <a:rPr lang="en-US" dirty="0"/>
              <a:t>Extended history option to identify and tag the prompt particles manually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Deviations at energies &gt; 10</a:t>
            </a:r>
            <a:r>
              <a:rPr lang="en-US" baseline="30000" dirty="0"/>
              <a:t>7</a:t>
            </a:r>
            <a:r>
              <a:rPr lang="en-US" dirty="0"/>
              <a:t> GeV  </a:t>
            </a:r>
          </a:p>
          <a:p>
            <a:r>
              <a:rPr lang="en-US" dirty="0"/>
              <a:t>Maximum injected energy lower than the maximum possible energy </a:t>
            </a:r>
            <a:br>
              <a:rPr lang="en-US" dirty="0"/>
            </a:br>
            <a:r>
              <a:rPr lang="en-US" dirty="0"/>
              <a:t>(GZK cutoff at ~5 * 10</a:t>
            </a:r>
            <a:r>
              <a:rPr lang="en-US" baseline="30000" dirty="0"/>
              <a:t>10</a:t>
            </a:r>
            <a:r>
              <a:rPr lang="en-US" dirty="0"/>
              <a:t> GeV)</a:t>
            </a:r>
          </a:p>
          <a:p>
            <a:r>
              <a:rPr lang="en-US" dirty="0" err="1"/>
              <a:t>MCEq</a:t>
            </a:r>
            <a:r>
              <a:rPr lang="en-US" dirty="0"/>
              <a:t>: SIBYLL 2.3c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CCCF9F-F8FA-8BDE-6EF7-0F806F78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6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E5354284-D3DB-F53C-0B20-20F250970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A0805B6-30EA-CAB0-174F-3634902582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CF868676-5470-BD2F-B563-650C008CC5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45096B36-EFD9-2682-74B7-C42986B8B9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5488" y="1239752"/>
            <a:ext cx="7079892" cy="4955925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90F14C9B-D366-0D0F-BF94-C682C31331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90541" y="4630131"/>
            <a:ext cx="3181720" cy="222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057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9BBF1B-5559-C48D-464B-D6CED4270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parent particle identification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0DC0270-F443-7CCE-CD0E-634A9041D3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8956" y="1972604"/>
            <a:ext cx="4840918" cy="36845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CORSIKA 7 using SIBYLL 2.3d vs. SIBYLL 2.3c</a:t>
            </a:r>
            <a:r>
              <a:rPr lang="en-US" baseline="30000" dirty="0"/>
              <a:t>1</a:t>
            </a:r>
            <a:r>
              <a:rPr lang="en-US" dirty="0"/>
              <a:t>  </a:t>
            </a:r>
          </a:p>
          <a:p>
            <a:r>
              <a:rPr lang="en-US" dirty="0"/>
              <a:t>Good agreement with unflavored particles</a:t>
            </a:r>
          </a:p>
          <a:p>
            <a:r>
              <a:rPr lang="en-US" dirty="0"/>
              <a:t>Mismatches occur for all the D-mesons</a:t>
            </a:r>
          </a:p>
          <a:p>
            <a:pPr lvl="1"/>
            <a:r>
              <a:rPr lang="en-US" dirty="0"/>
              <a:t>Issue not yet solved</a:t>
            </a:r>
          </a:p>
          <a:p>
            <a:pPr lvl="1"/>
            <a:r>
              <a:rPr lang="en-US" dirty="0"/>
              <a:t>Only protons simulated with CORSIKA</a:t>
            </a:r>
          </a:p>
          <a:p>
            <a:endParaRPr lang="en-US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1406F2-79A6-1553-A699-2E519D935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7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104AF988-C203-5D83-F192-459FA0208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76CE265-651F-B357-7B73-51893F17D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C7BAE60-D8F3-A21C-AB44-B0AF7585E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338D4DFD-1791-801A-FBF0-C345775ECD91}"/>
              </a:ext>
            </a:extLst>
          </p:cNvPr>
          <p:cNvSpPr txBox="1"/>
          <p:nvPr/>
        </p:nvSpPr>
        <p:spPr>
          <a:xfrm>
            <a:off x="438955" y="6352142"/>
            <a:ext cx="382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aseline="30000" dirty="0"/>
              <a:t>1 </a:t>
            </a:r>
            <a:r>
              <a:rPr lang="en-US" dirty="0"/>
              <a:t> Phys. Rev. D 100 (2019) 103018</a:t>
            </a:r>
          </a:p>
        </p:txBody>
      </p:sp>
      <p:pic>
        <p:nvPicPr>
          <p:cNvPr id="16" name="Inhaltsplatzhalter 15">
            <a:extLst>
              <a:ext uri="{FF2B5EF4-FFF2-40B4-BE49-F238E27FC236}">
                <a16:creationId xmlns:a16="http://schemas.microsoft.com/office/drawing/2014/main" id="{5C7684AE-3710-A625-E81A-73363F7521E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5279874" y="1319482"/>
            <a:ext cx="6400428" cy="5120342"/>
          </a:xfrm>
        </p:spPr>
      </p:pic>
    </p:spTree>
    <p:extLst>
      <p:ext uri="{BB962C8B-B14F-4D97-AF65-F5344CB8AC3E}">
        <p14:creationId xmlns:p14="http://schemas.microsoft.com/office/powerpoint/2010/main" val="28330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484B7-8461-8301-A321-A797E1F8C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of the prompt component - tagging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9A286EB-156E-4363-3D12-C1212EF20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5983" y="1750518"/>
            <a:ext cx="5157787" cy="4410967"/>
          </a:xfrm>
        </p:spPr>
        <p:txBody>
          <a:bodyPr/>
          <a:lstStyle/>
          <a:p>
            <a:r>
              <a:rPr lang="en-US" dirty="0"/>
              <a:t>Amount of prompt particles is re-weighted with 0.5</a:t>
            </a:r>
          </a:p>
          <a:p>
            <a:r>
              <a:rPr lang="en-US" dirty="0"/>
              <a:t>Use tagging of prompt in CORSIKA MC </a:t>
            </a:r>
          </a:p>
          <a:p>
            <a:r>
              <a:rPr lang="en-US" dirty="0"/>
              <a:t>Conventional component is not much affected</a:t>
            </a:r>
          </a:p>
          <a:p>
            <a:pPr lvl="1"/>
            <a:r>
              <a:rPr lang="en-US" dirty="0"/>
              <a:t>If a shower contains prompt, almost no conv. particles in the shower arrive at the surface 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3D7B84-5063-5FEA-15C5-BE8A0260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8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3AFD73FB-7A5B-DAEF-C57C-58689F0F1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545655E-427D-3828-3F6F-6B577F208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3D1740C-6D3B-678E-265E-58D5B3D385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5" name="Inhaltsplatzhalter 14">
            <a:extLst>
              <a:ext uri="{FF2B5EF4-FFF2-40B4-BE49-F238E27FC236}">
                <a16:creationId xmlns:a16="http://schemas.microsoft.com/office/drawing/2014/main" id="{A2DC22FC-1EE9-A99F-50F1-FC922F04B6F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5423770" y="1439175"/>
            <a:ext cx="6746158" cy="4722310"/>
          </a:xfrm>
        </p:spPr>
      </p:pic>
    </p:spTree>
    <p:extLst>
      <p:ext uri="{BB962C8B-B14F-4D97-AF65-F5344CB8AC3E}">
        <p14:creationId xmlns:p14="http://schemas.microsoft.com/office/powerpoint/2010/main" val="3484972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E484B7-8461-8301-A321-A797E1F8C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of the prompt component - DYNSTACK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29A286EB-156E-4363-3D12-C1212EF20A6A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209796" y="1626656"/>
                <a:ext cx="5364286" cy="513860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Use DYNSTACK </a:t>
                </a:r>
              </a:p>
              <a:p>
                <a:pPr lvl="1"/>
                <a:r>
                  <a:rPr lang="en-US" dirty="0"/>
                  <a:t>CORSIKA extension to manipulate stack</a:t>
                </a:r>
              </a:p>
              <a:p>
                <a:r>
                  <a:rPr lang="en-US" dirty="0"/>
                  <a:t>Replace prompt particles with conv.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</m:oMath>
                </a14:m>
                <a:r>
                  <a:rPr lang="en-US" dirty="0"/>
                  <a:t>) while shower simulation</a:t>
                </a:r>
              </a:p>
              <a:p>
                <a:pPr lvl="1"/>
                <a:r>
                  <a:rPr lang="en-US" dirty="0"/>
                  <a:t>adapt kinetic energy</a:t>
                </a:r>
              </a:p>
              <a:p>
                <a:r>
                  <a:rPr lang="en-US" dirty="0"/>
                  <a:t>Issue?</a:t>
                </a:r>
              </a:p>
              <a:p>
                <a:pPr lvl="1"/>
                <a:r>
                  <a:rPr lang="en-US" dirty="0"/>
                  <a:t>More conv. particles in shower, but less in the high energy region</a:t>
                </a:r>
              </a:p>
              <a:p>
                <a:pPr lvl="1"/>
                <a:r>
                  <a:rPr lang="en-US" dirty="0"/>
                  <a:t>D</a:t>
                </a:r>
                <a:r>
                  <a:rPr lang="en-US" baseline="30000" dirty="0"/>
                  <a:t>0 </a:t>
                </a:r>
                <a:r>
                  <a:rPr lang="en-US" dirty="0">
                    <a:sym typeface="Wingdings" pitchFamily="2" charset="2"/>
                  </a:rPr>
                  <a:t> </a:t>
                </a:r>
                <a14:m>
                  <m:oMath xmlns:m="http://schemas.openxmlformats.org/officeDocument/2006/math"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𝛫</m:t>
                    </m:r>
                  </m:oMath>
                </a14:m>
                <a:r>
                  <a:rPr lang="en-US" baseline="30000" dirty="0"/>
                  <a:t>+</a:t>
                </a:r>
                <a:r>
                  <a:rPr lang="en-US" dirty="0"/>
                  <a:t> (&gt;50%) removing prompt parents removes conv. muons as well</a:t>
                </a:r>
              </a:p>
            </p:txBody>
          </p:sp>
        </mc:Choice>
        <mc:Fallback>
          <p:sp>
            <p:nvSpPr>
              <p:cNvPr id="4" name="Inhaltsplatzhalter 3">
                <a:extLst>
                  <a:ext uri="{FF2B5EF4-FFF2-40B4-BE49-F238E27FC236}">
                    <a16:creationId xmlns:a16="http://schemas.microsoft.com/office/drawing/2014/main" id="{29A286EB-156E-4363-3D12-C1212EF20A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209796" y="1626656"/>
                <a:ext cx="5364286" cy="5138605"/>
              </a:xfrm>
              <a:blipFill>
                <a:blip r:embed="rId2"/>
                <a:stretch>
                  <a:fillRect l="-1891" t="-27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3D7B84-5063-5FEA-15C5-BE8A0260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9</a:t>
            </a:fld>
            <a:endParaRPr lang="en-US"/>
          </a:p>
        </p:txBody>
      </p:sp>
      <p:pic>
        <p:nvPicPr>
          <p:cNvPr id="9" name="Grafik 8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3AFD73FB-7A5B-DAEF-C57C-58689F0F1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92690" y="136525"/>
            <a:ext cx="692690" cy="44156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545655E-427D-3828-3F6F-6B577F2080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10" y="92738"/>
            <a:ext cx="1832786" cy="3651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3D1740C-6D3B-678E-265E-58D5B3D38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13651" y="136525"/>
            <a:ext cx="1740302" cy="441569"/>
          </a:xfrm>
          <a:prstGeom prst="rect">
            <a:avLst/>
          </a:prstGeom>
        </p:spPr>
      </p:pic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D35FADF5-BFA8-BE31-6ACE-CBE5BEE31ED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6"/>
          <a:stretch>
            <a:fillRect/>
          </a:stretch>
        </p:blipFill>
        <p:spPr>
          <a:xfrm>
            <a:off x="5357066" y="1392481"/>
            <a:ext cx="6812862" cy="4769003"/>
          </a:xfrm>
        </p:spPr>
      </p:pic>
    </p:spTree>
    <p:extLst>
      <p:ext uri="{BB962C8B-B14F-4D97-AF65-F5344CB8AC3E}">
        <p14:creationId xmlns:p14="http://schemas.microsoft.com/office/powerpoint/2010/main" val="1502233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684</Words>
  <Application>Microsoft Macintosh PowerPoint</Application>
  <PresentationFormat>Breitbild</PresentationFormat>
  <Paragraphs>124</Paragraphs>
  <Slides>12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Akkurat-Bold</vt:lpstr>
      <vt:lpstr>Arial</vt:lpstr>
      <vt:lpstr>Calibri</vt:lpstr>
      <vt:lpstr>Calibri Light</vt:lpstr>
      <vt:lpstr>Cambria Math</vt:lpstr>
      <vt:lpstr>Helvetica</vt:lpstr>
      <vt:lpstr>Office</vt:lpstr>
      <vt:lpstr>Ideas to measure the prompt component of the atmospheric muon flux  Jean-Marco Alameddine, Ludwig Neste and Pascal Gutjahr</vt:lpstr>
      <vt:lpstr>Definition of the muon flux</vt:lpstr>
      <vt:lpstr>Muon flux</vt:lpstr>
      <vt:lpstr>Previous analysis</vt:lpstr>
      <vt:lpstr>New ideas to measure the prompt component</vt:lpstr>
      <vt:lpstr>Identify prompt particles in air shower</vt:lpstr>
      <vt:lpstr>Specific parent particle identification</vt:lpstr>
      <vt:lpstr>Scaling of the prompt component - tagging</vt:lpstr>
      <vt:lpstr>Scaling of the prompt component - DYNSTACK</vt:lpstr>
      <vt:lpstr>Summary</vt:lpstr>
      <vt:lpstr>Next steps</vt:lpstr>
      <vt:lpstr>Our team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Prompt component of the atmospheric muon flux</dc:title>
  <dc:creator>Pascal Gutjahr</dc:creator>
  <cp:lastModifiedBy>Pascal Gutjahr</cp:lastModifiedBy>
  <cp:revision>61</cp:revision>
  <cp:lastPrinted>2022-12-05T21:42:20Z</cp:lastPrinted>
  <dcterms:created xsi:type="dcterms:W3CDTF">2022-10-20T11:47:20Z</dcterms:created>
  <dcterms:modified xsi:type="dcterms:W3CDTF">2022-12-06T14:27:55Z</dcterms:modified>
</cp:coreProperties>
</file>

<file path=docProps/thumbnail.jpeg>
</file>